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2" r:id="rId4"/>
    <p:sldId id="259" r:id="rId5"/>
    <p:sldId id="263" r:id="rId6"/>
    <p:sldId id="260" r:id="rId7"/>
    <p:sldId id="261" r:id="rId8"/>
    <p:sldId id="264"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2" d="100"/>
          <a:sy n="112" d="100"/>
        </p:scale>
        <p:origin x="-948" y="-7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3.emf"/></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1009C68-45EB-4667-97FA-A44905479E32}" type="datetimeFigureOut">
              <a:rPr lang="en-US" smtClean="0"/>
              <a:t>1/30/2015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E3E40-DD65-4EFB-9487-E5FCEEC73227}" type="slidenum">
              <a:rPr lang="en-US" smtClean="0"/>
              <a:t>‹#›</a:t>
            </a:fld>
            <a:endParaRPr lang="en-US"/>
          </a:p>
        </p:txBody>
      </p:sp>
    </p:spTree>
    <p:extLst>
      <p:ext uri="{BB962C8B-B14F-4D97-AF65-F5344CB8AC3E}">
        <p14:creationId xmlns:p14="http://schemas.microsoft.com/office/powerpoint/2010/main" val="1076492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1009C68-45EB-4667-97FA-A44905479E32}" type="datetimeFigureOut">
              <a:rPr lang="en-US" smtClean="0"/>
              <a:t>1/30/2015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E3E40-DD65-4EFB-9487-E5FCEEC73227}" type="slidenum">
              <a:rPr lang="en-US" smtClean="0"/>
              <a:t>‹#›</a:t>
            </a:fld>
            <a:endParaRPr lang="en-US"/>
          </a:p>
        </p:txBody>
      </p:sp>
    </p:spTree>
    <p:extLst>
      <p:ext uri="{BB962C8B-B14F-4D97-AF65-F5344CB8AC3E}">
        <p14:creationId xmlns:p14="http://schemas.microsoft.com/office/powerpoint/2010/main" val="147473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1009C68-45EB-4667-97FA-A44905479E32}" type="datetimeFigureOut">
              <a:rPr lang="en-US" smtClean="0"/>
              <a:t>1/30/2015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E3E40-DD65-4EFB-9487-E5FCEEC73227}" type="slidenum">
              <a:rPr lang="en-US" smtClean="0"/>
              <a:t>‹#›</a:t>
            </a:fld>
            <a:endParaRPr lang="en-US"/>
          </a:p>
        </p:txBody>
      </p:sp>
    </p:spTree>
    <p:extLst>
      <p:ext uri="{BB962C8B-B14F-4D97-AF65-F5344CB8AC3E}">
        <p14:creationId xmlns:p14="http://schemas.microsoft.com/office/powerpoint/2010/main" val="420543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1009C68-45EB-4667-97FA-A44905479E32}" type="datetimeFigureOut">
              <a:rPr lang="en-US" smtClean="0"/>
              <a:t>1/30/2015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E3E40-DD65-4EFB-9487-E5FCEEC73227}" type="slidenum">
              <a:rPr lang="en-US" smtClean="0"/>
              <a:t>‹#›</a:t>
            </a:fld>
            <a:endParaRPr lang="en-US"/>
          </a:p>
        </p:txBody>
      </p:sp>
    </p:spTree>
    <p:extLst>
      <p:ext uri="{BB962C8B-B14F-4D97-AF65-F5344CB8AC3E}">
        <p14:creationId xmlns:p14="http://schemas.microsoft.com/office/powerpoint/2010/main" val="2286099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1009C68-45EB-4667-97FA-A44905479E32}" type="datetimeFigureOut">
              <a:rPr lang="en-US" smtClean="0"/>
              <a:t>1/30/2015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E3E40-DD65-4EFB-9487-E5FCEEC73227}" type="slidenum">
              <a:rPr lang="en-US" smtClean="0"/>
              <a:t>‹#›</a:t>
            </a:fld>
            <a:endParaRPr lang="en-US"/>
          </a:p>
        </p:txBody>
      </p:sp>
    </p:spTree>
    <p:extLst>
      <p:ext uri="{BB962C8B-B14F-4D97-AF65-F5344CB8AC3E}">
        <p14:creationId xmlns:p14="http://schemas.microsoft.com/office/powerpoint/2010/main" val="4054036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1009C68-45EB-4667-97FA-A44905479E32}" type="datetimeFigureOut">
              <a:rPr lang="en-US" smtClean="0"/>
              <a:t>1/30/2015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E3E40-DD65-4EFB-9487-E5FCEEC73227}" type="slidenum">
              <a:rPr lang="en-US" smtClean="0"/>
              <a:t>‹#›</a:t>
            </a:fld>
            <a:endParaRPr lang="en-US"/>
          </a:p>
        </p:txBody>
      </p:sp>
    </p:spTree>
    <p:extLst>
      <p:ext uri="{BB962C8B-B14F-4D97-AF65-F5344CB8AC3E}">
        <p14:creationId xmlns:p14="http://schemas.microsoft.com/office/powerpoint/2010/main" val="3709980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1009C68-45EB-4667-97FA-A44905479E32}" type="datetimeFigureOut">
              <a:rPr lang="en-US" smtClean="0"/>
              <a:t>1/30/2015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0E3E40-DD65-4EFB-9487-E5FCEEC73227}" type="slidenum">
              <a:rPr lang="en-US" smtClean="0"/>
              <a:t>‹#›</a:t>
            </a:fld>
            <a:endParaRPr lang="en-US"/>
          </a:p>
        </p:txBody>
      </p:sp>
    </p:spTree>
    <p:extLst>
      <p:ext uri="{BB962C8B-B14F-4D97-AF65-F5344CB8AC3E}">
        <p14:creationId xmlns:p14="http://schemas.microsoft.com/office/powerpoint/2010/main" val="2124434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1009C68-45EB-4667-97FA-A44905479E32}" type="datetimeFigureOut">
              <a:rPr lang="en-US" smtClean="0"/>
              <a:t>1/30/2015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0E3E40-DD65-4EFB-9487-E5FCEEC73227}" type="slidenum">
              <a:rPr lang="en-US" smtClean="0"/>
              <a:t>‹#›</a:t>
            </a:fld>
            <a:endParaRPr lang="en-US"/>
          </a:p>
        </p:txBody>
      </p:sp>
    </p:spTree>
    <p:extLst>
      <p:ext uri="{BB962C8B-B14F-4D97-AF65-F5344CB8AC3E}">
        <p14:creationId xmlns:p14="http://schemas.microsoft.com/office/powerpoint/2010/main" val="588836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009C68-45EB-4667-97FA-A44905479E32}" type="datetimeFigureOut">
              <a:rPr lang="en-US" smtClean="0"/>
              <a:t>1/30/2015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0E3E40-DD65-4EFB-9487-E5FCEEC73227}" type="slidenum">
              <a:rPr lang="en-US" smtClean="0"/>
              <a:t>‹#›</a:t>
            </a:fld>
            <a:endParaRPr lang="en-US"/>
          </a:p>
        </p:txBody>
      </p:sp>
    </p:spTree>
    <p:extLst>
      <p:ext uri="{BB962C8B-B14F-4D97-AF65-F5344CB8AC3E}">
        <p14:creationId xmlns:p14="http://schemas.microsoft.com/office/powerpoint/2010/main" val="14981182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009C68-45EB-4667-97FA-A44905479E32}" type="datetimeFigureOut">
              <a:rPr lang="en-US" smtClean="0"/>
              <a:t>1/30/2015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E3E40-DD65-4EFB-9487-E5FCEEC73227}" type="slidenum">
              <a:rPr lang="en-US" smtClean="0"/>
              <a:t>‹#›</a:t>
            </a:fld>
            <a:endParaRPr lang="en-US"/>
          </a:p>
        </p:txBody>
      </p:sp>
    </p:spTree>
    <p:extLst>
      <p:ext uri="{BB962C8B-B14F-4D97-AF65-F5344CB8AC3E}">
        <p14:creationId xmlns:p14="http://schemas.microsoft.com/office/powerpoint/2010/main" val="1236722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009C68-45EB-4667-97FA-A44905479E32}" type="datetimeFigureOut">
              <a:rPr lang="en-US" smtClean="0"/>
              <a:t>1/30/2015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E3E40-DD65-4EFB-9487-E5FCEEC73227}" type="slidenum">
              <a:rPr lang="en-US" smtClean="0"/>
              <a:t>‹#›</a:t>
            </a:fld>
            <a:endParaRPr lang="en-US"/>
          </a:p>
        </p:txBody>
      </p:sp>
    </p:spTree>
    <p:extLst>
      <p:ext uri="{BB962C8B-B14F-4D97-AF65-F5344CB8AC3E}">
        <p14:creationId xmlns:p14="http://schemas.microsoft.com/office/powerpoint/2010/main" val="3327463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009C68-45EB-4667-97FA-A44905479E32}" type="datetimeFigureOut">
              <a:rPr lang="en-US" smtClean="0"/>
              <a:t>1/30/2015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0E3E40-DD65-4EFB-9487-E5FCEEC73227}" type="slidenum">
              <a:rPr lang="en-US" smtClean="0"/>
              <a:t>‹#›</a:t>
            </a:fld>
            <a:endParaRPr lang="en-US"/>
          </a:p>
        </p:txBody>
      </p:sp>
    </p:spTree>
    <p:extLst>
      <p:ext uri="{BB962C8B-B14F-4D97-AF65-F5344CB8AC3E}">
        <p14:creationId xmlns:p14="http://schemas.microsoft.com/office/powerpoint/2010/main" val="24023576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cumberlandurisa.org/index.html" TargetMode="Externa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cumberlandurisa.org/index.html" TargetMode="Externa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cumberlandurisa.org/index.html" TargetMode="Externa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cumberlandurisa.org/index.html" TargetMode="Externa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cumberlandurisa.org/index.html" TargetMode="Externa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cumberlandurisa.org/index.html" TargetMode="External"/><Relationship Id="rId1" Type="http://schemas.openxmlformats.org/officeDocument/2006/relationships/slideLayout" Target="../slideLayouts/slideLayout1.xml"/><Relationship Id="rId6" Type="http://schemas.openxmlformats.org/officeDocument/2006/relationships/hyperlink" Target="http://www.kgis.org/KGISMaps/map.htm?map=aerial&amp;box=2522590:610911:2524272:611847" TargetMode="External"/><Relationship Id="rId5" Type="http://schemas.openxmlformats.org/officeDocument/2006/relationships/hyperlink" Target="http://www.ci.blaine.mn.us/index.cfm?id=901915#.VMEadUfF9-5" TargetMode="Externa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oleObject" Target="../embeddings/oleObject2.bin"/><Relationship Id="rId3" Type="http://schemas.openxmlformats.org/officeDocument/2006/relationships/hyperlink" Target="http://cumberlandurisa.org/index.html" TargetMode="External"/><Relationship Id="rId7" Type="http://schemas.openxmlformats.org/officeDocument/2006/relationships/image" Target="../media/image3.em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4.emf"/></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cumberlandurisa.org/index.html" TargetMode="Externa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1000" y="2130425"/>
            <a:ext cx="8534400" cy="1470025"/>
          </a:xfrm>
        </p:spPr>
        <p:txBody>
          <a:bodyPr>
            <a:noAutofit/>
          </a:bodyPr>
          <a:lstStyle/>
          <a:p>
            <a:r>
              <a:rPr lang="en-US" sz="6000" b="1" dirty="0" smtClean="0"/>
              <a:t>A Surveyor’s </a:t>
            </a:r>
            <a:r>
              <a:rPr lang="en-US" sz="6000" b="1" dirty="0" smtClean="0"/>
              <a:t/>
            </a:r>
            <a:br>
              <a:rPr lang="en-US" sz="6000" b="1" dirty="0" smtClean="0"/>
            </a:br>
            <a:r>
              <a:rPr lang="en-US" sz="6000" b="1" dirty="0" smtClean="0"/>
              <a:t>Perspective </a:t>
            </a:r>
            <a:r>
              <a:rPr lang="en-US" sz="6000" b="1" dirty="0" smtClean="0"/>
              <a:t>of </a:t>
            </a:r>
            <a:r>
              <a:rPr lang="en-US" sz="6000" b="1" dirty="0" smtClean="0"/>
              <a:t>GIS</a:t>
            </a:r>
            <a:br>
              <a:rPr lang="en-US" sz="6000" b="1" dirty="0" smtClean="0"/>
            </a:br>
            <a:r>
              <a:rPr lang="en-US" sz="2400" b="1" dirty="0" smtClean="0"/>
              <a:t> </a:t>
            </a:r>
            <a:r>
              <a:rPr lang="en-US" sz="6000" b="1" dirty="0" smtClean="0"/>
              <a:t/>
            </a:r>
            <a:br>
              <a:rPr lang="en-US" sz="6000" b="1" dirty="0" smtClean="0"/>
            </a:br>
            <a:r>
              <a:rPr lang="en-US" sz="3600" dirty="0" smtClean="0"/>
              <a:t>Benny </a:t>
            </a:r>
            <a:r>
              <a:rPr lang="en-US" sz="3600" dirty="0" smtClean="0"/>
              <a:t>Moorman</a:t>
            </a:r>
            <a:r>
              <a:rPr lang="en-US" sz="3600" dirty="0" smtClean="0"/>
              <a:t>, </a:t>
            </a:r>
            <a:r>
              <a:rPr lang="en-US" sz="3600" i="1" dirty="0" smtClean="0"/>
              <a:t>TN </a:t>
            </a:r>
            <a:r>
              <a:rPr lang="en-US" sz="3600" i="1" dirty="0" smtClean="0"/>
              <a:t>Association of </a:t>
            </a:r>
            <a:br>
              <a:rPr lang="en-US" sz="3600" i="1" dirty="0" smtClean="0"/>
            </a:br>
            <a:r>
              <a:rPr lang="en-US" sz="3600" i="1" dirty="0" smtClean="0"/>
              <a:t>Professional Surveyors</a:t>
            </a:r>
            <a:endParaRPr lang="en-US" sz="3600" i="1" dirty="0"/>
          </a:p>
        </p:txBody>
      </p:sp>
      <p:pic>
        <p:nvPicPr>
          <p:cNvPr id="4" name="Picture 2" descr="http://cumberlandurisa.org/images/cumberlandbanner.pn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48" y="4919225"/>
            <a:ext cx="9167648" cy="192038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2942" y="4919225"/>
            <a:ext cx="2131479" cy="1905793"/>
          </a:xfrm>
          <a:prstGeom prst="rect">
            <a:avLst/>
          </a:prstGeom>
        </p:spPr>
      </p:pic>
    </p:spTree>
    <p:extLst>
      <p:ext uri="{BB962C8B-B14F-4D97-AF65-F5344CB8AC3E}">
        <p14:creationId xmlns:p14="http://schemas.microsoft.com/office/powerpoint/2010/main" val="5749766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2900" y="533400"/>
            <a:ext cx="8534400" cy="1470025"/>
          </a:xfrm>
        </p:spPr>
        <p:txBody>
          <a:bodyPr>
            <a:noAutofit/>
          </a:bodyPr>
          <a:lstStyle/>
          <a:p>
            <a:r>
              <a:rPr lang="en-US" sz="6000" b="1" dirty="0" smtClean="0"/>
              <a:t>What </a:t>
            </a:r>
            <a:r>
              <a:rPr lang="en-US" sz="6000" b="1" dirty="0" smtClean="0"/>
              <a:t>Surveyors </a:t>
            </a:r>
            <a:r>
              <a:rPr lang="en-US" sz="6000" b="1" dirty="0"/>
              <a:t>U</a:t>
            </a:r>
            <a:r>
              <a:rPr lang="en-US" sz="6000" b="1" dirty="0" smtClean="0"/>
              <a:t>nderstand </a:t>
            </a:r>
            <a:r>
              <a:rPr lang="en-US" sz="6000" b="1" dirty="0" smtClean="0"/>
              <a:t>GIS to </a:t>
            </a:r>
            <a:r>
              <a:rPr lang="en-US" sz="6000" b="1" dirty="0" smtClean="0"/>
              <a:t>Be</a:t>
            </a:r>
            <a:endParaRPr lang="en-US" sz="6000" dirty="0"/>
          </a:p>
        </p:txBody>
      </p:sp>
      <p:pic>
        <p:nvPicPr>
          <p:cNvPr id="4" name="Picture 2" descr="http://cumberlandurisa.org/images/cumberlandbanner.pn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48" y="4919225"/>
            <a:ext cx="9167648" cy="192038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2942" y="4919225"/>
            <a:ext cx="2131479" cy="1905793"/>
          </a:xfrm>
          <a:prstGeom prst="rect">
            <a:avLst/>
          </a:prstGeom>
        </p:spPr>
      </p:pic>
      <p:sp>
        <p:nvSpPr>
          <p:cNvPr id="3" name="Rectangle 2"/>
          <p:cNvSpPr/>
          <p:nvPr/>
        </p:nvSpPr>
        <p:spPr>
          <a:xfrm>
            <a:off x="533400" y="2362200"/>
            <a:ext cx="8153400" cy="2246769"/>
          </a:xfrm>
          <a:prstGeom prst="rect">
            <a:avLst/>
          </a:prstGeom>
        </p:spPr>
        <p:txBody>
          <a:bodyPr wrap="square">
            <a:spAutoFit/>
          </a:bodyPr>
          <a:lstStyle/>
          <a:p>
            <a:pPr marL="285750" indent="-285750">
              <a:buFont typeface="Arial" panose="020B0604020202020204" pitchFamily="34" charset="0"/>
              <a:buChar char="•"/>
            </a:pPr>
            <a:r>
              <a:rPr lang="en-US" sz="2000" u="sng" dirty="0"/>
              <a:t>Definition</a:t>
            </a:r>
            <a:r>
              <a:rPr lang="en-US" sz="2000" dirty="0"/>
              <a:t>: A </a:t>
            </a:r>
            <a:r>
              <a:rPr lang="en-US" sz="2000" b="1" dirty="0"/>
              <a:t>geographic information system</a:t>
            </a:r>
            <a:r>
              <a:rPr lang="en-US" sz="2000" dirty="0"/>
              <a:t>, or </a:t>
            </a:r>
            <a:r>
              <a:rPr lang="en-US" sz="2000" b="1" dirty="0"/>
              <a:t>GIS</a:t>
            </a:r>
            <a:r>
              <a:rPr lang="en-US" sz="2000" dirty="0"/>
              <a:t>, is a computerized data management system used to capture, store, manage, retrieve, analyze, and display spatial information. </a:t>
            </a:r>
          </a:p>
          <a:p>
            <a:pPr marL="1200150" lvl="2" indent="-285750">
              <a:buFont typeface="Arial" panose="020B0604020202020204" pitchFamily="34" charset="0"/>
              <a:buChar char="•"/>
            </a:pPr>
            <a:r>
              <a:rPr lang="en-US" sz="2000" dirty="0"/>
              <a:t>Very broad definition with inherent ambiguity to accuracy and reliability</a:t>
            </a:r>
          </a:p>
          <a:p>
            <a:pPr marL="1200150" lvl="2" indent="-285750">
              <a:buFont typeface="Arial" panose="020B0604020202020204" pitchFamily="34" charset="0"/>
              <a:buChar char="•"/>
            </a:pPr>
            <a:r>
              <a:rPr lang="en-US" sz="2000" dirty="0"/>
              <a:t>V</a:t>
            </a:r>
            <a:r>
              <a:rPr lang="en-US" sz="2000" dirty="0" smtClean="0"/>
              <a:t>arying </a:t>
            </a:r>
            <a:r>
              <a:rPr lang="en-US" sz="2000" dirty="0"/>
              <a:t>degrees of accuracy such as a GPS to drive your car, a handheld to use hunting vs. Survey grade RTK, etc</a:t>
            </a:r>
            <a:r>
              <a:rPr lang="en-US" sz="2000" dirty="0" smtClean="0"/>
              <a:t>.</a:t>
            </a:r>
            <a:endParaRPr lang="en-US" sz="2000" dirty="0"/>
          </a:p>
        </p:txBody>
      </p:sp>
    </p:spTree>
    <p:extLst>
      <p:ext uri="{BB962C8B-B14F-4D97-AF65-F5344CB8AC3E}">
        <p14:creationId xmlns:p14="http://schemas.microsoft.com/office/powerpoint/2010/main" val="17674669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cumberlandurisa.org/images/cumberlandbanner.pn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48" y="4919225"/>
            <a:ext cx="9167648" cy="192038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2942" y="4919225"/>
            <a:ext cx="2131479" cy="1905793"/>
          </a:xfrm>
          <a:prstGeom prst="rect">
            <a:avLst/>
          </a:prstGeom>
        </p:spPr>
      </p:pic>
      <p:sp>
        <p:nvSpPr>
          <p:cNvPr id="3" name="Rectangle 2"/>
          <p:cNvSpPr/>
          <p:nvPr/>
        </p:nvSpPr>
        <p:spPr>
          <a:xfrm>
            <a:off x="533400" y="2362200"/>
            <a:ext cx="8153400" cy="2308324"/>
          </a:xfrm>
          <a:prstGeom prst="rect">
            <a:avLst/>
          </a:prstGeom>
        </p:spPr>
        <p:txBody>
          <a:bodyPr wrap="square">
            <a:spAutoFit/>
          </a:bodyPr>
          <a:lstStyle/>
          <a:p>
            <a:pPr marL="285750" indent="-285750">
              <a:buFont typeface="Arial" panose="020B0604020202020204" pitchFamily="34" charset="0"/>
              <a:buChar char="•"/>
            </a:pPr>
            <a:r>
              <a:rPr lang="en-US" dirty="0">
                <a:solidFill>
                  <a:prstClr val="black"/>
                </a:solidFill>
              </a:rPr>
              <a:t>Data captured and used in a </a:t>
            </a:r>
            <a:r>
              <a:rPr lang="en-US" b="1" dirty="0">
                <a:solidFill>
                  <a:prstClr val="black"/>
                </a:solidFill>
              </a:rPr>
              <a:t>GIS </a:t>
            </a:r>
            <a:r>
              <a:rPr lang="en-US" dirty="0">
                <a:solidFill>
                  <a:prstClr val="black"/>
                </a:solidFill>
              </a:rPr>
              <a:t>commonly are represented on paper or other hard-copy maps.</a:t>
            </a:r>
            <a:endParaRPr lang="en-US" sz="1600" dirty="0">
              <a:solidFill>
                <a:prstClr val="black"/>
              </a:solidFill>
            </a:endParaRPr>
          </a:p>
          <a:p>
            <a:pPr marL="285750" indent="-285750">
              <a:buFont typeface="Arial" panose="020B0604020202020204" pitchFamily="34" charset="0"/>
              <a:buChar char="•"/>
            </a:pPr>
            <a:r>
              <a:rPr lang="en-US" dirty="0">
                <a:solidFill>
                  <a:prstClr val="black"/>
                </a:solidFill>
              </a:rPr>
              <a:t>The internet and common phone apps have put GIS information into the hands of the public at an amazing rate.</a:t>
            </a:r>
            <a:endParaRPr lang="en-US" sz="1600" dirty="0">
              <a:solidFill>
                <a:prstClr val="black"/>
              </a:solidFill>
            </a:endParaRPr>
          </a:p>
          <a:p>
            <a:pPr marL="285750" indent="-285750">
              <a:buFont typeface="Arial" panose="020B0604020202020204" pitchFamily="34" charset="0"/>
              <a:buChar char="•"/>
            </a:pPr>
            <a:r>
              <a:rPr lang="en-US" dirty="0" err="1">
                <a:solidFill>
                  <a:prstClr val="black"/>
                </a:solidFill>
              </a:rPr>
              <a:t>B</a:t>
            </a:r>
            <a:r>
              <a:rPr lang="en-US" dirty="0" err="1" smtClean="0">
                <a:solidFill>
                  <a:prstClr val="black"/>
                </a:solidFill>
              </a:rPr>
              <a:t>asemaps</a:t>
            </a:r>
            <a:r>
              <a:rPr lang="en-US" dirty="0" smtClean="0">
                <a:solidFill>
                  <a:prstClr val="black"/>
                </a:solidFill>
              </a:rPr>
              <a:t>, </a:t>
            </a:r>
            <a:r>
              <a:rPr lang="en-US" dirty="0">
                <a:solidFill>
                  <a:prstClr val="black"/>
                </a:solidFill>
              </a:rPr>
              <a:t>and more specifically boundary </a:t>
            </a:r>
            <a:r>
              <a:rPr lang="en-US" dirty="0" smtClean="0">
                <a:solidFill>
                  <a:prstClr val="black"/>
                </a:solidFill>
              </a:rPr>
              <a:t>lines, </a:t>
            </a:r>
            <a:r>
              <a:rPr lang="en-US" dirty="0">
                <a:solidFill>
                  <a:prstClr val="black"/>
                </a:solidFill>
              </a:rPr>
              <a:t>are based on a database of “Tax Maps” that are riddled with inaccuracies and ambiguity.</a:t>
            </a:r>
            <a:endParaRPr lang="en-US" sz="1600" dirty="0">
              <a:solidFill>
                <a:prstClr val="black"/>
              </a:solidFill>
            </a:endParaRPr>
          </a:p>
          <a:p>
            <a:pPr marL="285750" indent="-285750">
              <a:buFont typeface="Arial" panose="020B0604020202020204" pitchFamily="34" charset="0"/>
              <a:buChar char="•"/>
            </a:pPr>
            <a:r>
              <a:rPr lang="en-US" dirty="0">
                <a:solidFill>
                  <a:prstClr val="black"/>
                </a:solidFill>
              </a:rPr>
              <a:t>We are taught as surveyors to regard “tax map lines” with skepticism for lack of accuracy and legal liability in their depiction.</a:t>
            </a:r>
            <a:endParaRPr lang="en-US" sz="1600" dirty="0">
              <a:solidFill>
                <a:prstClr val="black"/>
              </a:solidFill>
            </a:endParaRPr>
          </a:p>
        </p:txBody>
      </p:sp>
      <p:sp>
        <p:nvSpPr>
          <p:cNvPr id="6" name="Title 1"/>
          <p:cNvSpPr txBox="1">
            <a:spLocks/>
          </p:cNvSpPr>
          <p:nvPr/>
        </p:nvSpPr>
        <p:spPr>
          <a:xfrm>
            <a:off x="342900" y="533400"/>
            <a:ext cx="85344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000" b="1" dirty="0" smtClean="0"/>
              <a:t>What Surveyors </a:t>
            </a:r>
            <a:r>
              <a:rPr lang="en-US" sz="6000" b="1" dirty="0"/>
              <a:t>U</a:t>
            </a:r>
            <a:r>
              <a:rPr lang="en-US" sz="6000" b="1" dirty="0" smtClean="0"/>
              <a:t>nderstand GIS to Be</a:t>
            </a:r>
            <a:endParaRPr lang="en-US" sz="6000" dirty="0"/>
          </a:p>
        </p:txBody>
      </p:sp>
    </p:spTree>
    <p:extLst>
      <p:ext uri="{BB962C8B-B14F-4D97-AF65-F5344CB8AC3E}">
        <p14:creationId xmlns:p14="http://schemas.microsoft.com/office/powerpoint/2010/main" val="39622380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cumberlandurisa.org/images/cumberlandbanner.pn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48" y="4919225"/>
            <a:ext cx="9167648" cy="192038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2942" y="4919225"/>
            <a:ext cx="2131479" cy="1905793"/>
          </a:xfrm>
          <a:prstGeom prst="rect">
            <a:avLst/>
          </a:prstGeom>
        </p:spPr>
      </p:pic>
      <p:sp>
        <p:nvSpPr>
          <p:cNvPr id="6" name="Rectangle 5"/>
          <p:cNvSpPr/>
          <p:nvPr/>
        </p:nvSpPr>
        <p:spPr>
          <a:xfrm>
            <a:off x="533400" y="1524000"/>
            <a:ext cx="8153400" cy="3293209"/>
          </a:xfrm>
          <a:prstGeom prst="rect">
            <a:avLst/>
          </a:prstGeom>
        </p:spPr>
        <p:txBody>
          <a:bodyPr wrap="square">
            <a:spAutoFit/>
          </a:bodyPr>
          <a:lstStyle/>
          <a:p>
            <a:pPr marL="285750" indent="-285750">
              <a:buFont typeface="Arial" panose="020B0604020202020204" pitchFamily="34" charset="0"/>
              <a:buChar char="•"/>
            </a:pPr>
            <a:r>
              <a:rPr lang="en-US" sz="1600" dirty="0"/>
              <a:t>“</a:t>
            </a:r>
            <a:r>
              <a:rPr lang="en-US" sz="1600" b="1" dirty="0"/>
              <a:t>Practice of land surveying</a:t>
            </a:r>
            <a:r>
              <a:rPr lang="en-US" sz="1600" dirty="0"/>
              <a:t>” means and service of work, the adequate performance of which involves the application of </a:t>
            </a:r>
            <a:r>
              <a:rPr lang="en-US" sz="1600" u="sng" dirty="0"/>
              <a:t>special knowledge of the principles of mathematics,</a:t>
            </a:r>
            <a:r>
              <a:rPr lang="en-US" sz="1600" dirty="0"/>
              <a:t> the related physical and applied sciences and the relevant </a:t>
            </a:r>
            <a:r>
              <a:rPr lang="en-US" sz="1600" u="sng" dirty="0"/>
              <a:t>requirements of law</a:t>
            </a:r>
            <a:r>
              <a:rPr lang="en-US" sz="1600" dirty="0"/>
              <a:t> for adequate evidence to the act of measuring and locating lines, angles, elevations, natural and man-made features in the air, on the surface of the earth, within underground workings and on the beds of bodies of water for the purpose of determining areas and volumes, for the </a:t>
            </a:r>
            <a:r>
              <a:rPr lang="en-US" sz="1600" u="sng" dirty="0" err="1"/>
              <a:t>monumenting</a:t>
            </a:r>
            <a:r>
              <a:rPr lang="en-US" sz="1600" dirty="0"/>
              <a:t> of property boundaries and for the platting and layout of lands and subdivisions of land, including the topography, drainage, alignment and grades of streets, and for the preparation and perpetuation of maps, records, plats, field notes, records and property descriptions that represent these surveys. </a:t>
            </a:r>
          </a:p>
          <a:p>
            <a:pPr marL="742950" lvl="1" indent="-285750">
              <a:buFont typeface="Arial" panose="020B0604020202020204" pitchFamily="34" charset="0"/>
              <a:buChar char="•"/>
            </a:pPr>
            <a:r>
              <a:rPr lang="en-US" sz="1600" dirty="0"/>
              <a:t>Measuring and mapping in regards to GIS falls under this definition. It should be considered that GIS should be overseen / advised by the Surveying industry just as drones are by the Aviation industry.</a:t>
            </a:r>
          </a:p>
        </p:txBody>
      </p:sp>
      <p:sp>
        <p:nvSpPr>
          <p:cNvPr id="7" name="Title 1"/>
          <p:cNvSpPr txBox="1">
            <a:spLocks/>
          </p:cNvSpPr>
          <p:nvPr/>
        </p:nvSpPr>
        <p:spPr>
          <a:xfrm>
            <a:off x="342900" y="152400"/>
            <a:ext cx="85344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000" b="1" dirty="0" smtClean="0"/>
              <a:t>What is Surveying?</a:t>
            </a:r>
            <a:endParaRPr lang="en-US" sz="6000" dirty="0"/>
          </a:p>
        </p:txBody>
      </p:sp>
    </p:spTree>
    <p:extLst>
      <p:ext uri="{BB962C8B-B14F-4D97-AF65-F5344CB8AC3E}">
        <p14:creationId xmlns:p14="http://schemas.microsoft.com/office/powerpoint/2010/main" val="41696069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cumberlandurisa.org/images/cumberlandbanner.pn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48" y="4919225"/>
            <a:ext cx="9167648" cy="192038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2942" y="4919225"/>
            <a:ext cx="2131479" cy="1905793"/>
          </a:xfrm>
          <a:prstGeom prst="rect">
            <a:avLst/>
          </a:prstGeom>
        </p:spPr>
      </p:pic>
      <p:sp>
        <p:nvSpPr>
          <p:cNvPr id="6" name="Rectangle 5"/>
          <p:cNvSpPr/>
          <p:nvPr/>
        </p:nvSpPr>
        <p:spPr>
          <a:xfrm>
            <a:off x="533400" y="2169855"/>
            <a:ext cx="8153400" cy="2554545"/>
          </a:xfrm>
          <a:prstGeom prst="rect">
            <a:avLst/>
          </a:prstGeom>
        </p:spPr>
        <p:txBody>
          <a:bodyPr wrap="square">
            <a:spAutoFit/>
          </a:bodyPr>
          <a:lstStyle/>
          <a:p>
            <a:pPr marL="285750" indent="-285750">
              <a:buFont typeface="Arial" panose="020B0604020202020204" pitchFamily="34" charset="0"/>
              <a:buChar char="•"/>
            </a:pPr>
            <a:r>
              <a:rPr lang="en-US" sz="2000" dirty="0"/>
              <a:t>Utility companies locating meters, customers, etc.</a:t>
            </a:r>
          </a:p>
          <a:p>
            <a:pPr marL="742950" lvl="1" indent="-285750">
              <a:buFont typeface="Arial" panose="020B0604020202020204" pitchFamily="34" charset="0"/>
              <a:buChar char="•"/>
            </a:pPr>
            <a:r>
              <a:rPr lang="en-US" sz="2000" dirty="0"/>
              <a:t>The degree of accuracy for this is not necessary to be at “survey grade” and utility companies would not likely spend the amount of money necessary to hire a professional surveyor to do so.</a:t>
            </a:r>
          </a:p>
          <a:p>
            <a:pPr marL="285750" indent="-285750">
              <a:buFont typeface="Arial" panose="020B0604020202020204" pitchFamily="34" charset="0"/>
              <a:buChar char="•"/>
            </a:pPr>
            <a:r>
              <a:rPr lang="en-US" sz="2000" dirty="0"/>
              <a:t>Navigation: i.e. driving, etc.</a:t>
            </a:r>
          </a:p>
          <a:p>
            <a:pPr marL="285750" indent="-285750">
              <a:buFont typeface="Arial" panose="020B0604020202020204" pitchFamily="34" charset="0"/>
              <a:buChar char="•"/>
            </a:pPr>
            <a:r>
              <a:rPr lang="en-US" sz="2000" dirty="0"/>
              <a:t>Large surveys relating to features that do not specify boundary lines: ex. Campsites &amp; trails in a National Park, etc.</a:t>
            </a:r>
          </a:p>
          <a:p>
            <a:pPr marL="285750" indent="-285750">
              <a:buFont typeface="Arial" panose="020B0604020202020204" pitchFamily="34" charset="0"/>
              <a:buChar char="•"/>
            </a:pPr>
            <a:r>
              <a:rPr lang="en-US" sz="2000" dirty="0"/>
              <a:t>Countless others…</a:t>
            </a:r>
          </a:p>
        </p:txBody>
      </p:sp>
      <p:sp>
        <p:nvSpPr>
          <p:cNvPr id="7" name="Title 1"/>
          <p:cNvSpPr txBox="1">
            <a:spLocks/>
          </p:cNvSpPr>
          <p:nvPr/>
        </p:nvSpPr>
        <p:spPr>
          <a:xfrm>
            <a:off x="342900" y="358775"/>
            <a:ext cx="85344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800" b="1" dirty="0"/>
              <a:t>Surveyors do </a:t>
            </a:r>
            <a:r>
              <a:rPr lang="en-US" sz="4800" b="1" dirty="0" smtClean="0"/>
              <a:t>Respect Proper </a:t>
            </a:r>
            <a:r>
              <a:rPr lang="en-US" sz="4800" b="1" dirty="0"/>
              <a:t>and U</a:t>
            </a:r>
            <a:r>
              <a:rPr lang="en-US" sz="4800" b="1" dirty="0" smtClean="0"/>
              <a:t>seful Purposes </a:t>
            </a:r>
            <a:r>
              <a:rPr lang="en-US" sz="4800" b="1" dirty="0"/>
              <a:t>for GIS S</a:t>
            </a:r>
            <a:r>
              <a:rPr lang="en-US" sz="4800" b="1" dirty="0" smtClean="0"/>
              <a:t>ervices</a:t>
            </a:r>
            <a:endParaRPr lang="en-US" sz="4800" b="1" dirty="0">
              <a:solidFill>
                <a:prstClr val="black"/>
              </a:solidFill>
            </a:endParaRPr>
          </a:p>
        </p:txBody>
      </p:sp>
    </p:spTree>
    <p:extLst>
      <p:ext uri="{BB962C8B-B14F-4D97-AF65-F5344CB8AC3E}">
        <p14:creationId xmlns:p14="http://schemas.microsoft.com/office/powerpoint/2010/main" val="37948544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cumberlandurisa.org/images/cumberlandbanner.pn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48" y="4919225"/>
            <a:ext cx="9167648" cy="192038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2942" y="4919225"/>
            <a:ext cx="2131479" cy="1905793"/>
          </a:xfrm>
          <a:prstGeom prst="rect">
            <a:avLst/>
          </a:prstGeom>
        </p:spPr>
      </p:pic>
      <p:sp>
        <p:nvSpPr>
          <p:cNvPr id="6" name="Rectangle 5"/>
          <p:cNvSpPr/>
          <p:nvPr/>
        </p:nvSpPr>
        <p:spPr>
          <a:xfrm>
            <a:off x="457200" y="990600"/>
            <a:ext cx="8382000" cy="3908762"/>
          </a:xfrm>
          <a:prstGeom prst="rect">
            <a:avLst/>
          </a:prstGeom>
        </p:spPr>
        <p:txBody>
          <a:bodyPr wrap="square">
            <a:spAutoFit/>
          </a:bodyPr>
          <a:lstStyle/>
          <a:p>
            <a:pPr marL="285750" indent="-285750">
              <a:buFont typeface="Arial" panose="020B0604020202020204" pitchFamily="34" charset="0"/>
              <a:buChar char="•"/>
            </a:pPr>
            <a:r>
              <a:rPr lang="en-US" dirty="0"/>
              <a:t>Example: Arizona reporter in a television interview with the local Property Assessor told the public that there is no need to hire a surveyor because they can just use the tax map to find lines.</a:t>
            </a:r>
            <a:endParaRPr lang="en-US" sz="1600" dirty="0"/>
          </a:p>
          <a:p>
            <a:pPr marL="285750" indent="-285750">
              <a:buFont typeface="Arial" panose="020B0604020202020204" pitchFamily="34" charset="0"/>
              <a:buChar char="•"/>
            </a:pPr>
            <a:r>
              <a:rPr lang="en-US" dirty="0"/>
              <a:t>City of Blaine, Minnesota Blaine City Connect website: </a:t>
            </a:r>
            <a:r>
              <a:rPr lang="en-US" u="sng" dirty="0" smtClean="0">
                <a:hlinkClick r:id="rId5"/>
              </a:rPr>
              <a:t>http</a:t>
            </a:r>
            <a:r>
              <a:rPr lang="en-US" u="sng" dirty="0">
                <a:hlinkClick r:id="rId5"/>
              </a:rPr>
              <a:t>://www.ci.blaine.mn.us/index.cfm?id=901915#.VMEadUfF9-5</a:t>
            </a:r>
            <a:endParaRPr lang="en-US" sz="1600" dirty="0"/>
          </a:p>
          <a:p>
            <a:pPr marL="742950" lvl="1" indent="-285750">
              <a:buFont typeface="Arial" panose="020B0604020202020204" pitchFamily="34" charset="0"/>
              <a:buChar char="•"/>
            </a:pPr>
            <a:r>
              <a:rPr lang="en-US" dirty="0"/>
              <a:t>Official on video “…worst case scenario, hire a surveyor…typically you can find them yourself…”</a:t>
            </a:r>
            <a:endParaRPr lang="en-US" sz="1600" dirty="0"/>
          </a:p>
          <a:p>
            <a:pPr marL="285750" indent="-285750">
              <a:buFont typeface="Arial" panose="020B0604020202020204" pitchFamily="34" charset="0"/>
              <a:buChar char="•"/>
            </a:pPr>
            <a:r>
              <a:rPr lang="en-US" dirty="0"/>
              <a:t>Personal example on </a:t>
            </a:r>
            <a:r>
              <a:rPr lang="en-US" dirty="0" err="1"/>
              <a:t>Maytown</a:t>
            </a:r>
            <a:r>
              <a:rPr lang="en-US" dirty="0"/>
              <a:t> Road in Carroll County, TN</a:t>
            </a:r>
            <a:endParaRPr lang="en-US" sz="1600" dirty="0"/>
          </a:p>
          <a:p>
            <a:pPr marL="742950" lvl="1" indent="-285750">
              <a:buFont typeface="Arial" panose="020B0604020202020204" pitchFamily="34" charset="0"/>
              <a:buChar char="•"/>
            </a:pPr>
            <a:r>
              <a:rPr lang="en-US" dirty="0"/>
              <a:t>Land owner used tax map to place a railroad crosstie and cedar post fence more than 6 rows into a farmer’s crops</a:t>
            </a:r>
            <a:endParaRPr lang="en-US" sz="1600" dirty="0"/>
          </a:p>
          <a:p>
            <a:pPr marL="742950" lvl="1" indent="-285750">
              <a:buFont typeface="Arial" panose="020B0604020202020204" pitchFamily="34" charset="0"/>
              <a:buChar char="•"/>
            </a:pPr>
            <a:r>
              <a:rPr lang="en-US" dirty="0"/>
              <a:t>His property had been surveyed by a licensed surveyor and the neighboring farm had be retraced by a second licensed </a:t>
            </a:r>
            <a:r>
              <a:rPr lang="en-US" dirty="0" smtClean="0"/>
              <a:t>surveyor</a:t>
            </a:r>
          </a:p>
          <a:p>
            <a:pPr marL="285750" indent="-285750">
              <a:buFont typeface="Arial" panose="020B0604020202020204" pitchFamily="34" charset="0"/>
              <a:buChar char="•"/>
            </a:pPr>
            <a:r>
              <a:rPr lang="en-US" sz="1600" dirty="0" smtClean="0"/>
              <a:t>Some online maps show property lines running through homes (</a:t>
            </a:r>
            <a:r>
              <a:rPr lang="en-US" sz="1600" dirty="0" smtClean="0">
                <a:hlinkClick r:id="rId6"/>
              </a:rPr>
              <a:t>http://www.kgis.org/KGISMaps/map.htm?map=aerial&amp;box=2522590:610911:2524272:611847</a:t>
            </a:r>
            <a:r>
              <a:rPr lang="en-US" sz="1600" dirty="0" smtClean="0"/>
              <a:t> </a:t>
            </a:r>
            <a:endParaRPr lang="en-US" sz="1600" dirty="0"/>
          </a:p>
        </p:txBody>
      </p:sp>
      <p:sp>
        <p:nvSpPr>
          <p:cNvPr id="7" name="Title 1"/>
          <p:cNvSpPr txBox="1">
            <a:spLocks/>
          </p:cNvSpPr>
          <p:nvPr/>
        </p:nvSpPr>
        <p:spPr>
          <a:xfrm>
            <a:off x="381000" y="-228600"/>
            <a:ext cx="85344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000" b="1" dirty="0" smtClean="0"/>
              <a:t>Concerns We Have</a:t>
            </a:r>
            <a:endParaRPr lang="en-US" sz="6000" dirty="0"/>
          </a:p>
        </p:txBody>
      </p:sp>
    </p:spTree>
    <p:extLst>
      <p:ext uri="{BB962C8B-B14F-4D97-AF65-F5344CB8AC3E}">
        <p14:creationId xmlns:p14="http://schemas.microsoft.com/office/powerpoint/2010/main" val="203593308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cumberlandurisa.org/images/cumberlandbanner.png">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48" y="4919225"/>
            <a:ext cx="9167648" cy="192038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2942" y="4919225"/>
            <a:ext cx="2131479" cy="1905793"/>
          </a:xfrm>
          <a:prstGeom prst="rect">
            <a:avLst/>
          </a:prstGeom>
        </p:spPr>
      </p:pic>
      <p:graphicFrame>
        <p:nvGraphicFramePr>
          <p:cNvPr id="3" name="Object 2"/>
          <p:cNvGraphicFramePr>
            <a:graphicFrameLocks noChangeAspect="1"/>
          </p:cNvGraphicFramePr>
          <p:nvPr>
            <p:extLst>
              <p:ext uri="{D42A27DB-BD31-4B8C-83A1-F6EECF244321}">
                <p14:modId xmlns:p14="http://schemas.microsoft.com/office/powerpoint/2010/main" val="524905253"/>
              </p:ext>
            </p:extLst>
          </p:nvPr>
        </p:nvGraphicFramePr>
        <p:xfrm>
          <a:off x="-14856" y="685800"/>
          <a:ext cx="5076661" cy="6570400"/>
        </p:xfrm>
        <a:graphic>
          <a:graphicData uri="http://schemas.openxmlformats.org/presentationml/2006/ole">
            <mc:AlternateContent xmlns:mc="http://schemas.openxmlformats.org/markup-compatibility/2006">
              <mc:Choice xmlns:v="urn:schemas-microsoft-com:vml" Requires="v">
                <p:oleObj spid="_x0000_s1046" name="Acrobat Document" r:id="rId6" imgW="5828987" imgH="7543800" progId="AcroExch.Document.7">
                  <p:embed/>
                </p:oleObj>
              </mc:Choice>
              <mc:Fallback>
                <p:oleObj name="Acrobat Document" r:id="rId6" imgW="5828987" imgH="7543800" progId="AcroExch.Document.7">
                  <p:embed/>
                  <p:pic>
                    <p:nvPicPr>
                      <p:cNvPr id="0" name=""/>
                      <p:cNvPicPr/>
                      <p:nvPr/>
                    </p:nvPicPr>
                    <p:blipFill>
                      <a:blip r:embed="rId7"/>
                      <a:stretch>
                        <a:fillRect/>
                      </a:stretch>
                    </p:blipFill>
                    <p:spPr>
                      <a:xfrm>
                        <a:off x="-14856" y="685800"/>
                        <a:ext cx="5076661" cy="65704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2633668813"/>
              </p:ext>
            </p:extLst>
          </p:nvPr>
        </p:nvGraphicFramePr>
        <p:xfrm>
          <a:off x="5030079" y="685800"/>
          <a:ext cx="4113921" cy="6359684"/>
        </p:xfrm>
        <a:graphic>
          <a:graphicData uri="http://schemas.openxmlformats.org/presentationml/2006/ole">
            <mc:AlternateContent xmlns:mc="http://schemas.openxmlformats.org/markup-compatibility/2006">
              <mc:Choice xmlns:v="urn:schemas-microsoft-com:vml" Requires="v">
                <p:oleObj spid="_x0000_s1047" name="Acrobat Document" r:id="rId8" imgW="7543538" imgH="11658600" progId="AcroExch.Document.7">
                  <p:embed/>
                </p:oleObj>
              </mc:Choice>
              <mc:Fallback>
                <p:oleObj name="Acrobat Document" r:id="rId8" imgW="7543538" imgH="11658600" progId="AcroExch.Document.7">
                  <p:embed/>
                  <p:pic>
                    <p:nvPicPr>
                      <p:cNvPr id="0" name=""/>
                      <p:cNvPicPr/>
                      <p:nvPr/>
                    </p:nvPicPr>
                    <p:blipFill>
                      <a:blip r:embed="rId9"/>
                      <a:stretch>
                        <a:fillRect/>
                      </a:stretch>
                    </p:blipFill>
                    <p:spPr>
                      <a:xfrm>
                        <a:off x="5030079" y="685800"/>
                        <a:ext cx="4113921" cy="6359684"/>
                      </a:xfrm>
                      <a:prstGeom prst="rect">
                        <a:avLst/>
                      </a:prstGeom>
                    </p:spPr>
                  </p:pic>
                </p:oleObj>
              </mc:Fallback>
            </mc:AlternateContent>
          </a:graphicData>
        </a:graphic>
      </p:graphicFrame>
      <p:sp>
        <p:nvSpPr>
          <p:cNvPr id="6" name="Title 1"/>
          <p:cNvSpPr txBox="1">
            <a:spLocks/>
          </p:cNvSpPr>
          <p:nvPr/>
        </p:nvSpPr>
        <p:spPr>
          <a:xfrm>
            <a:off x="342900" y="-304800"/>
            <a:ext cx="85344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800" b="1" dirty="0" smtClean="0"/>
              <a:t>Tax Map vs. Survey</a:t>
            </a:r>
            <a:endParaRPr lang="en-US" sz="4800" b="1" dirty="0">
              <a:solidFill>
                <a:prstClr val="black"/>
              </a:solidFill>
            </a:endParaRPr>
          </a:p>
        </p:txBody>
      </p:sp>
    </p:spTree>
    <p:extLst>
      <p:ext uri="{BB962C8B-B14F-4D97-AF65-F5344CB8AC3E}">
        <p14:creationId xmlns:p14="http://schemas.microsoft.com/office/powerpoint/2010/main" val="14898779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cumberlandurisa.org/images/cumberlandbanner.pn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48" y="4919225"/>
            <a:ext cx="9167648" cy="192038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2942" y="4919225"/>
            <a:ext cx="2131479" cy="1905793"/>
          </a:xfrm>
          <a:prstGeom prst="rect">
            <a:avLst/>
          </a:prstGeom>
        </p:spPr>
      </p:pic>
      <p:sp>
        <p:nvSpPr>
          <p:cNvPr id="6" name="Rectangle 5"/>
          <p:cNvSpPr/>
          <p:nvPr/>
        </p:nvSpPr>
        <p:spPr>
          <a:xfrm>
            <a:off x="172920" y="1397976"/>
            <a:ext cx="9067800" cy="3416320"/>
          </a:xfrm>
          <a:prstGeom prst="rect">
            <a:avLst/>
          </a:prstGeom>
        </p:spPr>
        <p:txBody>
          <a:bodyPr wrap="square">
            <a:spAutoFit/>
          </a:bodyPr>
          <a:lstStyle/>
          <a:p>
            <a:pPr marL="285750" indent="-285750">
              <a:buFont typeface="Arial" panose="020B0604020202020204" pitchFamily="34" charset="0"/>
              <a:buChar char="•"/>
            </a:pPr>
            <a:r>
              <a:rPr lang="en-US" sz="2400" dirty="0"/>
              <a:t>Establish a clear understanding of what services can be provided by GIS and what cannot. </a:t>
            </a:r>
          </a:p>
          <a:p>
            <a:pPr marL="285750" indent="-285750">
              <a:buFont typeface="Arial" panose="020B0604020202020204" pitchFamily="34" charset="0"/>
              <a:buChar char="•"/>
            </a:pPr>
            <a:r>
              <a:rPr lang="en-US" sz="2400" dirty="0"/>
              <a:t>The GIS industry working closely with Surveying Professionals to improve the “</a:t>
            </a:r>
            <a:r>
              <a:rPr lang="en-US" sz="2400" dirty="0" err="1" smtClean="0"/>
              <a:t>basemaps</a:t>
            </a:r>
            <a:r>
              <a:rPr lang="en-US" sz="2400" dirty="0"/>
              <a:t>” and encourage the public to hire a licensed surveyor rather than actively discourage the hiring of a professional.</a:t>
            </a:r>
          </a:p>
          <a:p>
            <a:pPr marL="285750" indent="-285750">
              <a:buFont typeface="Arial" panose="020B0604020202020204" pitchFamily="34" charset="0"/>
              <a:buChar char="•"/>
            </a:pPr>
            <a:r>
              <a:rPr lang="en-US" sz="2400" dirty="0"/>
              <a:t>Educate the public more clearly as to the inaccuracies that are present within GIS services to avoid confusion and harm to the public.</a:t>
            </a:r>
          </a:p>
          <a:p>
            <a:pPr marL="285750" indent="-285750">
              <a:buFont typeface="Arial" panose="020B0604020202020204" pitchFamily="34" charset="0"/>
              <a:buChar char="•"/>
            </a:pPr>
            <a:r>
              <a:rPr lang="en-US" sz="2400" dirty="0"/>
              <a:t>Open discussion for other ideas…</a:t>
            </a:r>
          </a:p>
        </p:txBody>
      </p:sp>
      <p:sp>
        <p:nvSpPr>
          <p:cNvPr id="7" name="Title 1"/>
          <p:cNvSpPr txBox="1">
            <a:spLocks/>
          </p:cNvSpPr>
          <p:nvPr/>
        </p:nvSpPr>
        <p:spPr>
          <a:xfrm>
            <a:off x="342900" y="152400"/>
            <a:ext cx="85344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000" b="1" dirty="0" smtClean="0">
                <a:solidFill>
                  <a:prstClr val="black"/>
                </a:solidFill>
              </a:rPr>
              <a:t>Solutions and Goals</a:t>
            </a:r>
            <a:endParaRPr lang="en-US" sz="6000" dirty="0">
              <a:solidFill>
                <a:prstClr val="black"/>
              </a:solidFill>
            </a:endParaRPr>
          </a:p>
        </p:txBody>
      </p:sp>
    </p:spTree>
    <p:extLst>
      <p:ext uri="{BB962C8B-B14F-4D97-AF65-F5344CB8AC3E}">
        <p14:creationId xmlns:p14="http://schemas.microsoft.com/office/powerpoint/2010/main" val="170269323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4274</TotalTime>
  <Words>527</Words>
  <Application>Microsoft Office PowerPoint</Application>
  <PresentationFormat>On-screen Show (4:3)</PresentationFormat>
  <Paragraphs>33</Paragraphs>
  <Slides>8</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8</vt:i4>
      </vt:variant>
    </vt:vector>
  </HeadingPairs>
  <TitlesOfParts>
    <vt:vector size="10" baseType="lpstr">
      <vt:lpstr>Office Theme</vt:lpstr>
      <vt:lpstr>Acrobat Document</vt:lpstr>
      <vt:lpstr>A Surveyor’s  Perspective of GIS   Benny Moorman, TN Association of  Professional Surveyors</vt:lpstr>
      <vt:lpstr>What Surveyors Understand GIS to Be</vt:lpstr>
      <vt:lpstr>PowerPoint Presentation</vt:lpstr>
      <vt:lpstr>PowerPoint Presentation</vt:lpstr>
      <vt:lpstr>PowerPoint Presentation</vt:lpstr>
      <vt:lpstr>PowerPoint Presentation</vt:lpstr>
      <vt:lpstr>PowerPoint Presentation</vt:lpstr>
      <vt:lpstr>PowerPoint Presentation</vt:lpstr>
    </vt:vector>
  </TitlesOfParts>
  <Company>Connected Nation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Surveyor’s Perspective of GIS Benny Moorman,  TN Association of  Professional Surveyors</dc:title>
  <dc:creator>Sarah Finne</dc:creator>
  <cp:lastModifiedBy>Sarah Finne</cp:lastModifiedBy>
  <cp:revision>13</cp:revision>
  <dcterms:created xsi:type="dcterms:W3CDTF">2015-01-30T22:56:53Z</dcterms:created>
  <dcterms:modified xsi:type="dcterms:W3CDTF">2015-02-02T22:11:41Z</dcterms:modified>
</cp:coreProperties>
</file>

<file path=docProps/thumbnail.jpeg>
</file>